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261" r:id="rId23"/>
    <p:sldId id="262" r:id="rId24"/>
    <p:sldId id="26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68940"/>
  </p:normalViewPr>
  <p:slideViewPr>
    <p:cSldViewPr snapToGrid="0">
      <p:cViewPr varScale="1">
        <p:scale>
          <a:sx n="80" d="100"/>
          <a:sy n="80"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the invitation and introduction, it’s really a big honor to present at ISEC. It’s also incredibly intimidating as I’m ecologist by training and I </a:t>
            </a:r>
            <a:r>
              <a:rPr lang="en-US" dirty="0" err="1"/>
              <a:t>lreaned</a:t>
            </a:r>
            <a:r>
              <a:rPr lang="en-US" dirty="0"/>
              <a:t> statistics by reading the books and papers from the people in this room. Today, I’ll do my best to give an overview of state-space models, which is a type of hierarchical model for time series that are used in many fields. </a:t>
            </a:r>
          </a:p>
          <a:p>
            <a:r>
              <a:rPr lang="en-US" dirty="0"/>
              <a:t>Throughout the talk,  I’ll use animal movement examples, because they have been important in the development of state-space models, and because most of my work uses animal movement data.</a:t>
            </a:r>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5/8/25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5/8/25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p:txBody>
          <a:bodyPr>
            <a:normAutofit fontScale="92500" lnSpcReduction="20000"/>
          </a:bodyPr>
          <a:lstStyle/>
          <a:p>
            <a:r>
              <a:rPr lang="en-US" dirty="0"/>
              <a:t>Model that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 </a:t>
            </a:r>
          </a:p>
          <a:p>
            <a:pPr lvl="1"/>
            <a:r>
              <a:rPr lang="en-US" dirty="0"/>
              <a:t>Often involves hard coding model</a:t>
            </a:r>
          </a:p>
          <a:p>
            <a:pPr lvl="1"/>
            <a:r>
              <a:rPr lang="en-US" dirty="0"/>
              <a:t>Often slow</a:t>
            </a:r>
          </a:p>
          <a:p>
            <a:endParaRPr lang="en-US" dirty="0"/>
          </a:p>
        </p:txBody>
      </p:sp>
      <p:sp>
        <p:nvSpPr>
          <p:cNvPr id="4" name="Content Placeholder 3">
            <a:extLst>
              <a:ext uri="{FF2B5EF4-FFF2-40B4-BE49-F238E27FC236}">
                <a16:creationId xmlns:a16="http://schemas.microsoft.com/office/drawing/2014/main" id="{4F2400D2-2F91-E0A8-211C-251CD249849D}"/>
              </a:ext>
            </a:extLst>
          </p:cNvPr>
          <p:cNvSpPr>
            <a:spLocks noGrp="1"/>
          </p:cNvSpPr>
          <p:nvPr>
            <p:ph sz="half" idx="2"/>
          </p:nvPr>
        </p:nvSpPr>
        <p:spPr/>
        <p:txBody>
          <a:bodyPr>
            <a:normAutofit fontScale="92500" lnSpcReduction="20000"/>
          </a:bodyPr>
          <a:lstStyle/>
          <a:p>
            <a:pPr marL="0" inden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F90F-ABFE-4B75-CF81-C24F3E54D052}"/>
              </a:ext>
            </a:extLst>
          </p:cNvPr>
          <p:cNvSpPr>
            <a:spLocks noGrp="1"/>
          </p:cNvSpPr>
          <p:nvPr>
            <p:ph type="title"/>
          </p:nvPr>
        </p:nvSpPr>
        <p:spPr/>
        <p:txBody>
          <a:bodyPr/>
          <a:lstStyle/>
          <a:p>
            <a:r>
              <a:rPr lang="en-US" dirty="0"/>
              <a:t>crawl (via </a:t>
            </a:r>
            <a:r>
              <a:rPr lang="en-US" dirty="0" err="1"/>
              <a:t>momentuHMM</a:t>
            </a:r>
            <a:r>
              <a:rPr lang="en-US" dirty="0"/>
              <a:t>)</a:t>
            </a:r>
          </a:p>
        </p:txBody>
      </p:sp>
      <p:sp>
        <p:nvSpPr>
          <p:cNvPr id="4" name="TextBox 3">
            <a:extLst>
              <a:ext uri="{FF2B5EF4-FFF2-40B4-BE49-F238E27FC236}">
                <a16:creationId xmlns:a16="http://schemas.microsoft.com/office/drawing/2014/main" id="{D779616A-3D25-2824-DD7C-71FB20F3D594}"/>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51502663-A7F4-0E40-C1BE-8E0DAB332D4D}"/>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03682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endParaRPr lang="en-US" dirty="0"/>
          </a:p>
        </p:txBody>
      </p:sp>
      <p:sp>
        <p:nvSpPr>
          <p:cNvPr id="4" name="TextBox 3">
            <a:extLst>
              <a:ext uri="{FF2B5EF4-FFF2-40B4-BE49-F238E27FC236}">
                <a16:creationId xmlns:a16="http://schemas.microsoft.com/office/drawing/2014/main" id="{5CBC7C76-6AA8-A5AB-965D-4E19B175FF2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D6F4B633-1966-CA02-9C9D-AB81EC9EBED9}"/>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338463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sp>
        <p:nvSpPr>
          <p:cNvPr id="3" name="Content Placeholder 2">
            <a:extLst>
              <a:ext uri="{FF2B5EF4-FFF2-40B4-BE49-F238E27FC236}">
                <a16:creationId xmlns:a16="http://schemas.microsoft.com/office/drawing/2014/main" id="{A2E3FD7D-2C42-F454-CB3F-FE1E980C26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277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1544</Words>
  <Application>Microsoft Macintosh PowerPoint</Application>
  <PresentationFormat>Widescreen</PresentationFormat>
  <Paragraphs>194</Paragraphs>
  <Slides>24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vt:lpstr>
      <vt:lpstr>State-space model</vt:lpstr>
      <vt:lpstr>State-space models</vt:lpstr>
      <vt:lpstr>crawl (via momentuHMM)</vt:lpstr>
      <vt:lpstr>aniMotum</vt:lpstr>
      <vt:lpstr>Multiple imputation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50</cp:revision>
  <dcterms:created xsi:type="dcterms:W3CDTF">2025-05-06T00:53:40Z</dcterms:created>
  <dcterms:modified xsi:type="dcterms:W3CDTF">2025-05-09T02:51:17Z</dcterms:modified>
</cp:coreProperties>
</file>